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  <p:sldMasterId id="2147483684" r:id="rId2"/>
  </p:sldMasterIdLst>
  <p:notesMasterIdLst>
    <p:notesMasterId r:id="rId51"/>
  </p:notesMasterIdLst>
  <p:handoutMasterIdLst>
    <p:handoutMasterId r:id="rId52"/>
  </p:handoutMasterIdLst>
  <p:sldIdLst>
    <p:sldId id="256" r:id="rId3"/>
    <p:sldId id="273" r:id="rId4"/>
    <p:sldId id="268" r:id="rId5"/>
    <p:sldId id="610" r:id="rId6"/>
    <p:sldId id="585" r:id="rId7"/>
    <p:sldId id="279" r:id="rId8"/>
    <p:sldId id="290" r:id="rId9"/>
    <p:sldId id="282" r:id="rId10"/>
    <p:sldId id="289" r:id="rId11"/>
    <p:sldId id="284" r:id="rId12"/>
    <p:sldId id="285" r:id="rId13"/>
    <p:sldId id="291" r:id="rId14"/>
    <p:sldId id="598" r:id="rId15"/>
    <p:sldId id="292" r:id="rId16"/>
    <p:sldId id="599" r:id="rId17"/>
    <p:sldId id="275" r:id="rId18"/>
    <p:sldId id="281" r:id="rId19"/>
    <p:sldId id="570" r:id="rId20"/>
    <p:sldId id="579" r:id="rId21"/>
    <p:sldId id="274" r:id="rId22"/>
    <p:sldId id="571" r:id="rId23"/>
    <p:sldId id="600" r:id="rId24"/>
    <p:sldId id="578" r:id="rId25"/>
    <p:sldId id="576" r:id="rId26"/>
    <p:sldId id="574" r:id="rId27"/>
    <p:sldId id="581" r:id="rId28"/>
    <p:sldId id="572" r:id="rId29"/>
    <p:sldId id="582" r:id="rId30"/>
    <p:sldId id="278" r:id="rId31"/>
    <p:sldId id="276" r:id="rId32"/>
    <p:sldId id="277" r:id="rId33"/>
    <p:sldId id="609" r:id="rId34"/>
    <p:sldId id="611" r:id="rId35"/>
    <p:sldId id="602" r:id="rId36"/>
    <p:sldId id="603" r:id="rId37"/>
    <p:sldId id="617" r:id="rId38"/>
    <p:sldId id="294" r:id="rId39"/>
    <p:sldId id="286" r:id="rId40"/>
    <p:sldId id="615" r:id="rId41"/>
    <p:sldId id="612" r:id="rId42"/>
    <p:sldId id="605" r:id="rId43"/>
    <p:sldId id="604" r:id="rId44"/>
    <p:sldId id="616" r:id="rId45"/>
    <p:sldId id="606" r:id="rId46"/>
    <p:sldId id="287" r:id="rId47"/>
    <p:sldId id="607" r:id="rId48"/>
    <p:sldId id="608" r:id="rId49"/>
    <p:sldId id="269" r:id="rId50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dhead, Matthew" initials="BM" lastIdx="1" clrIdx="0">
    <p:extLst>
      <p:ext uri="{19B8F6BF-5375-455C-9EA6-DF929625EA0E}">
        <p15:presenceInfo xmlns:p15="http://schemas.microsoft.com/office/powerpoint/2012/main" userId="S::mtb@msu.edu::9059f18f-5a25-40b7-badd-17ecb180cd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9567"/>
    <a:srgbClr val="5AC69C"/>
    <a:srgbClr val="1745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0" autoAdjust="0"/>
    <p:restoredTop sz="74148" autoAdjust="0"/>
  </p:normalViewPr>
  <p:slideViewPr>
    <p:cSldViewPr snapToGrid="0" snapToObjects="1">
      <p:cViewPr>
        <p:scale>
          <a:sx n="50" d="100"/>
          <a:sy n="50" d="100"/>
        </p:scale>
        <p:origin x="2946" y="8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commentAuthors" Target="commentAuthors.xml"/><Relationship Id="rId58" Type="http://schemas.microsoft.com/office/2016/11/relationships/changesInfo" Target="changesInfos/changesInfo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dhead, Matthew" userId="9059f18f-5a25-40b7-badd-17ecb180cde2" providerId="ADAL" clId="{18EFACFD-FBDB-4932-BE77-6C868C69D636}"/>
    <pc:docChg chg="modSld">
      <pc:chgData name="Brodhead, Matthew" userId="9059f18f-5a25-40b7-badd-17ecb180cde2" providerId="ADAL" clId="{18EFACFD-FBDB-4932-BE77-6C868C69D636}" dt="2021-03-02T16:53:08.279" v="10" actId="20577"/>
      <pc:docMkLst>
        <pc:docMk/>
      </pc:docMkLst>
      <pc:sldChg chg="modNotesTx">
        <pc:chgData name="Brodhead, Matthew" userId="9059f18f-5a25-40b7-badd-17ecb180cde2" providerId="ADAL" clId="{18EFACFD-FBDB-4932-BE77-6C868C69D636}" dt="2021-03-02T16:52:18.967" v="0" actId="20577"/>
        <pc:sldMkLst>
          <pc:docMk/>
          <pc:sldMk cId="1981828296" sldId="279"/>
        </pc:sldMkLst>
      </pc:sldChg>
      <pc:sldChg chg="modNotesTx">
        <pc:chgData name="Brodhead, Matthew" userId="9059f18f-5a25-40b7-badd-17ecb180cde2" providerId="ADAL" clId="{18EFACFD-FBDB-4932-BE77-6C868C69D636}" dt="2021-03-02T16:52:25.522" v="1" actId="20577"/>
        <pc:sldMkLst>
          <pc:docMk/>
          <pc:sldMk cId="3154775316" sldId="285"/>
        </pc:sldMkLst>
      </pc:sldChg>
      <pc:sldChg chg="modNotesTx">
        <pc:chgData name="Brodhead, Matthew" userId="9059f18f-5a25-40b7-badd-17ecb180cde2" providerId="ADAL" clId="{18EFACFD-FBDB-4932-BE77-6C868C69D636}" dt="2021-03-02T16:52:56.622" v="6" actId="20577"/>
        <pc:sldMkLst>
          <pc:docMk/>
          <pc:sldMk cId="1899758513" sldId="286"/>
        </pc:sldMkLst>
      </pc:sldChg>
      <pc:sldChg chg="modNotesTx">
        <pc:chgData name="Brodhead, Matthew" userId="9059f18f-5a25-40b7-badd-17ecb180cde2" providerId="ADAL" clId="{18EFACFD-FBDB-4932-BE77-6C868C69D636}" dt="2021-03-02T16:53:08.279" v="10" actId="20577"/>
        <pc:sldMkLst>
          <pc:docMk/>
          <pc:sldMk cId="2940025516" sldId="287"/>
        </pc:sldMkLst>
      </pc:sldChg>
      <pc:sldChg chg="modNotesTx">
        <pc:chgData name="Brodhead, Matthew" userId="9059f18f-5a25-40b7-badd-17ecb180cde2" providerId="ADAL" clId="{18EFACFD-FBDB-4932-BE77-6C868C69D636}" dt="2021-03-02T16:52:29.982" v="2" actId="20577"/>
        <pc:sldMkLst>
          <pc:docMk/>
          <pc:sldMk cId="621881541" sldId="292"/>
        </pc:sldMkLst>
      </pc:sldChg>
      <pc:sldChg chg="modNotesTx">
        <pc:chgData name="Brodhead, Matthew" userId="9059f18f-5a25-40b7-badd-17ecb180cde2" providerId="ADAL" clId="{18EFACFD-FBDB-4932-BE77-6C868C69D636}" dt="2021-03-02T16:52:53.618" v="5" actId="20577"/>
        <pc:sldMkLst>
          <pc:docMk/>
          <pc:sldMk cId="878846806" sldId="294"/>
        </pc:sldMkLst>
      </pc:sldChg>
      <pc:sldChg chg="modNotesTx">
        <pc:chgData name="Brodhead, Matthew" userId="9059f18f-5a25-40b7-badd-17ecb180cde2" providerId="ADAL" clId="{18EFACFD-FBDB-4932-BE77-6C868C69D636}" dt="2021-03-02T16:52:41.071" v="3" actId="20577"/>
        <pc:sldMkLst>
          <pc:docMk/>
          <pc:sldMk cId="1091424452" sldId="582"/>
        </pc:sldMkLst>
      </pc:sldChg>
      <pc:sldChg chg="modNotesTx">
        <pc:chgData name="Brodhead, Matthew" userId="9059f18f-5a25-40b7-badd-17ecb180cde2" providerId="ADAL" clId="{18EFACFD-FBDB-4932-BE77-6C868C69D636}" dt="2021-03-02T16:52:48.758" v="4" actId="20577"/>
        <pc:sldMkLst>
          <pc:docMk/>
          <pc:sldMk cId="956754474" sldId="603"/>
        </pc:sldMkLst>
      </pc:sldChg>
      <pc:sldChg chg="modNotesTx">
        <pc:chgData name="Brodhead, Matthew" userId="9059f18f-5a25-40b7-badd-17ecb180cde2" providerId="ADAL" clId="{18EFACFD-FBDB-4932-BE77-6C868C69D636}" dt="2021-03-02T16:53:02.301" v="8" actId="20577"/>
        <pc:sldMkLst>
          <pc:docMk/>
          <pc:sldMk cId="2081870544" sldId="604"/>
        </pc:sldMkLst>
      </pc:sldChg>
      <pc:sldChg chg="modNotesTx">
        <pc:chgData name="Brodhead, Matthew" userId="9059f18f-5a25-40b7-badd-17ecb180cde2" providerId="ADAL" clId="{18EFACFD-FBDB-4932-BE77-6C868C69D636}" dt="2021-03-02T16:53:00.505" v="7" actId="20577"/>
        <pc:sldMkLst>
          <pc:docMk/>
          <pc:sldMk cId="2264385395" sldId="605"/>
        </pc:sldMkLst>
      </pc:sldChg>
      <pc:sldChg chg="modNotesTx">
        <pc:chgData name="Brodhead, Matthew" userId="9059f18f-5a25-40b7-badd-17ecb180cde2" providerId="ADAL" clId="{18EFACFD-FBDB-4932-BE77-6C868C69D636}" dt="2021-03-02T16:53:05.411" v="9" actId="20577"/>
        <pc:sldMkLst>
          <pc:docMk/>
          <pc:sldMk cId="2711440335" sldId="6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/>
          <a:lstStyle>
            <a:lvl1pPr algn="r">
              <a:defRPr sz="1300"/>
            </a:lvl1pPr>
          </a:lstStyle>
          <a:p>
            <a:fld id="{1355812C-EC92-5C4C-A4A5-0588827EB25A}" type="datetimeFigureOut">
              <a:rPr lang="en-US" smtClean="0"/>
              <a:t>2/28/2021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 anchor="b"/>
          <a:lstStyle>
            <a:lvl1pPr algn="r">
              <a:defRPr sz="1300"/>
            </a:lvl1pPr>
          </a:lstStyle>
          <a:p>
            <a:fld id="{9B8D1DDA-3A5A-AA4D-94EE-315A5ADD8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9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/>
          <a:lstStyle>
            <a:lvl1pPr algn="r">
              <a:defRPr sz="1300"/>
            </a:lvl1pPr>
          </a:lstStyle>
          <a:p>
            <a:fld id="{01EAE77E-0581-594D-B13E-0DF58CC84C79}" type="datetimeFigureOut">
              <a:rPr lang="en-US" smtClean="0"/>
              <a:t>2/28/2021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2" tIns="48327" rIns="96652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6652" tIns="48327" rIns="96652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2" tIns="48327" rIns="96652" bIns="48327" rtlCol="0" anchor="b"/>
          <a:lstStyle>
            <a:lvl1pPr algn="r">
              <a:defRPr sz="1300"/>
            </a:lvl1pPr>
          </a:lstStyle>
          <a:p>
            <a:fld id="{147C1958-FDDF-934D-8668-6B170AC326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7920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369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221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https://www.nwea.org/content/uploads/2020/05/Collaborative-Brief_Covid19-Slide-APR20.pdf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783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https://link.springer.com/article/10.1007/s10803-020-04760-5#Tab2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455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963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797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77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Results: April 1 – June 1, 2020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100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88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31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200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871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5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803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959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545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C1958-FDDF-934D-8668-6B170AC326FA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21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itle-header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2814823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STYLE #1</a:t>
            </a:r>
          </a:p>
        </p:txBody>
      </p:sp>
      <p:sp>
        <p:nvSpPr>
          <p:cNvPr id="11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1">
                <a:solidFill>
                  <a:srgbClr val="FFFFFF"/>
                </a:solidFill>
                <a:latin typeface="+mj-lt"/>
                <a:ea typeface="Vulf Mono" panose="00000500000000000000" pitchFamily="50" charset="0"/>
                <a:cs typeface="Vulf Mono" panose="00000500000000000000" pitchFamily="50" charset="0"/>
              </a:defRPr>
            </a:lvl1pPr>
          </a:lstStyle>
          <a:p>
            <a:fld id="{1602EDA0-A4E7-0947-80E2-80160A33E1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70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itle-header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185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1817510"/>
            <a:ext cx="10972800" cy="1050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STYLE #2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6461860"/>
            <a:ext cx="12204179" cy="408840"/>
          </a:xfrm>
          <a:prstGeom prst="rect">
            <a:avLst/>
          </a:prstGeom>
        </p:spPr>
      </p:pic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+mn-lt"/>
                <a:cs typeface="Georgia"/>
              </a:defRPr>
            </a:lvl1pPr>
          </a:lstStyle>
          <a:p>
            <a:fld id="{E6A78D44-8B18-114E-A7D3-676351C60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828800" y="2913897"/>
            <a:ext cx="8534400" cy="1448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17453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8918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639567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rgbClr val="639567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639567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rgbClr val="639567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rgbClr val="639567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95429" y="647668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1">
                <a:solidFill>
                  <a:srgbClr val="FFFFFF"/>
                </a:solidFill>
                <a:latin typeface="+mn-lt"/>
                <a:ea typeface="Vulf Mono" panose="00000500000000000000" pitchFamily="50" charset="0"/>
                <a:cs typeface="Vulf Mono" panose="00000500000000000000" pitchFamily="50" charset="0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4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itle-header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5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8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3922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7453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27898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3922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27898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13"/>
          <p:cNvSpPr>
            <a:spLocks noGrp="1"/>
          </p:cNvSpPr>
          <p:nvPr>
            <p:ph type="sldNum" sz="quarter" idx="10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+mj-lt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27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780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-21116" y="6467716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1">
                <a:solidFill>
                  <a:srgbClr val="FFFFFF"/>
                </a:solidFill>
                <a:latin typeface="Vulf Mono" panose="00000500000000000000" pitchFamily="50" charset="0"/>
                <a:ea typeface="Vulf Mono" panose="00000500000000000000" pitchFamily="50" charset="0"/>
                <a:cs typeface="Vulf Mono" panose="00000500000000000000" pitchFamily="50" charset="0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602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41529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49566"/>
            <a:ext cx="6815667" cy="537659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967609"/>
            <a:ext cx="4011084" cy="41585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92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4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itle-header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2814823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TITLE STYLE #1</a:t>
            </a:r>
          </a:p>
        </p:txBody>
      </p:sp>
      <p:sp>
        <p:nvSpPr>
          <p:cNvPr id="11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1">
                <a:solidFill>
                  <a:srgbClr val="FFFFFF"/>
                </a:solidFill>
                <a:latin typeface="Vulf Mono" panose="00000500000000000000" pitchFamily="50" charset="0"/>
                <a:ea typeface="Vulf Mono" panose="00000500000000000000" pitchFamily="50" charset="0"/>
                <a:cs typeface="Vulf Mono" panose="00000500000000000000" pitchFamily="50" charset="0"/>
              </a:defRPr>
            </a:lvl1pPr>
          </a:lstStyle>
          <a:p>
            <a:fld id="{1602EDA0-A4E7-0947-80E2-80160A33E1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829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itle-header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185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1817510"/>
            <a:ext cx="10972800" cy="1050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STYLE #2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6461860"/>
            <a:ext cx="12204179" cy="408840"/>
          </a:xfrm>
          <a:prstGeom prst="rect">
            <a:avLst/>
          </a:prstGeom>
        </p:spPr>
      </p:pic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E6A78D44-8B18-114E-A7D3-676351C60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828800" y="2913897"/>
            <a:ext cx="8534400" cy="14484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17453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69846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639567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rgbClr val="639567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639567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rgbClr val="639567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rgbClr val="639567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95429" y="647668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1">
                <a:solidFill>
                  <a:srgbClr val="FFFFFF"/>
                </a:solidFill>
                <a:latin typeface="Vulf Mono" panose="00000500000000000000" pitchFamily="50" charset="0"/>
                <a:ea typeface="Vulf Mono" panose="00000500000000000000" pitchFamily="50" charset="0"/>
                <a:cs typeface="Vulf Mono" panose="00000500000000000000" pitchFamily="50" charset="0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953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itle-header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588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458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3922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7453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27898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3922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27898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13"/>
          <p:cNvSpPr>
            <a:spLocks noGrp="1"/>
          </p:cNvSpPr>
          <p:nvPr>
            <p:ph type="sldNum" sz="quarter" idx="10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09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73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-21116" y="6467716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1">
                <a:solidFill>
                  <a:srgbClr val="FFFFFF"/>
                </a:solidFill>
                <a:latin typeface="Vulf Mono" panose="00000500000000000000" pitchFamily="50" charset="0"/>
                <a:ea typeface="Vulf Mono" panose="00000500000000000000" pitchFamily="50" charset="0"/>
                <a:cs typeface="Vulf Mono" panose="00000500000000000000" pitchFamily="50" charset="0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043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41529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49566"/>
            <a:ext cx="6815667" cy="537659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967609"/>
            <a:ext cx="4011084" cy="41585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540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fld id="{B01C9CEB-B99F-1248-AFD8-09903582A1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551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7874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header.jpg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/>
          <a:stretch/>
        </p:blipFill>
        <p:spPr>
          <a:xfrm>
            <a:off x="5960533" y="78104"/>
            <a:ext cx="5994400" cy="4053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6461860"/>
            <a:ext cx="12204179" cy="408840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1">
                <a:solidFill>
                  <a:srgbClr val="FFFFFF"/>
                </a:solidFill>
                <a:latin typeface="+mj-lt"/>
                <a:ea typeface="Vulf Mono" panose="00000500000000000000" pitchFamily="50" charset="0"/>
                <a:cs typeface="Vulf Mono" panose="00000500000000000000" pitchFamily="50" charset="0"/>
              </a:defRPr>
            </a:lvl1pPr>
          </a:lstStyle>
          <a:p>
            <a:fld id="{360BE2EA-E5EA-A240-9248-2E098AFC8D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3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hf hdr="0" ftr="0" dt="0"/>
  <p:txStyles>
    <p:titleStyle>
      <a:lvl1pPr marL="0" marR="0" indent="0" algn="ctr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400" b="0" i="1" kern="1200">
          <a:solidFill>
            <a:srgbClr val="639567"/>
          </a:solidFill>
          <a:latin typeface="+mj-lt"/>
          <a:ea typeface="Vulf Mono" panose="00000500000000000000" pitchFamily="50" charset="0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Tx/>
        <a:buBlip>
          <a:blip r:embed="rId14"/>
        </a:buBlip>
        <a:defRPr sz="3200" kern="1200">
          <a:solidFill>
            <a:srgbClr val="17453A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SzPct val="85000"/>
        <a:buFontTx/>
        <a:buBlip>
          <a:blip r:embed="rId15"/>
        </a:buBlip>
        <a:defRPr sz="2800" kern="1200">
          <a:solidFill>
            <a:srgbClr val="17453A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SzPct val="70000"/>
        <a:buFontTx/>
        <a:buBlip>
          <a:blip r:embed="rId14"/>
        </a:buBlip>
        <a:defRPr sz="2400" kern="1200">
          <a:solidFill>
            <a:srgbClr val="17453A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SzPct val="65000"/>
        <a:buFontTx/>
        <a:buBlip>
          <a:blip r:embed="rId15"/>
        </a:buBlip>
        <a:defRPr sz="2000" kern="1200">
          <a:solidFill>
            <a:srgbClr val="17453A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SzPct val="60000"/>
        <a:buFontTx/>
        <a:buBlip>
          <a:blip r:embed="rId14"/>
        </a:buBlip>
        <a:defRPr sz="2000" kern="1200">
          <a:solidFill>
            <a:srgbClr val="17453A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7874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header.jpg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/>
          <a:stretch/>
        </p:blipFill>
        <p:spPr>
          <a:xfrm>
            <a:off x="5960533" y="78104"/>
            <a:ext cx="5994400" cy="4053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" y="6461860"/>
            <a:ext cx="12204179" cy="408840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41639" y="6440821"/>
            <a:ext cx="769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1">
                <a:solidFill>
                  <a:srgbClr val="FFFFFF"/>
                </a:solidFill>
                <a:latin typeface="Vulf Mono" panose="00000500000000000000" pitchFamily="50" charset="0"/>
                <a:ea typeface="Vulf Mono" panose="00000500000000000000" pitchFamily="50" charset="0"/>
                <a:cs typeface="Vulf Mono" panose="00000500000000000000" pitchFamily="50" charset="0"/>
              </a:defRPr>
            </a:lvl1pPr>
          </a:lstStyle>
          <a:p>
            <a:fld id="{360BE2EA-E5EA-A240-9248-2E098AFC8D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3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</p:sldLayoutIdLst>
  <p:hf hdr="0" ftr="0" dt="0"/>
  <p:txStyles>
    <p:titleStyle>
      <a:lvl1pPr marL="0" marR="0" indent="0" algn="ctr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400" b="0" i="1" kern="1200">
          <a:solidFill>
            <a:srgbClr val="639567"/>
          </a:solidFill>
          <a:latin typeface="Vulf Mono" panose="00000500000000000000" pitchFamily="50" charset="0"/>
          <a:ea typeface="Vulf Mono" panose="00000500000000000000" pitchFamily="50" charset="0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Tx/>
        <a:buBlip>
          <a:blip r:embed="rId14"/>
        </a:buBlip>
        <a:defRPr sz="3200" kern="1200">
          <a:solidFill>
            <a:srgbClr val="17453A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SzPct val="85000"/>
        <a:buFontTx/>
        <a:buBlip>
          <a:blip r:embed="rId15"/>
        </a:buBlip>
        <a:defRPr sz="2800" kern="1200">
          <a:solidFill>
            <a:srgbClr val="17453A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SzPct val="70000"/>
        <a:buFontTx/>
        <a:buBlip>
          <a:blip r:embed="rId14"/>
        </a:buBlip>
        <a:defRPr sz="2400" kern="1200">
          <a:solidFill>
            <a:srgbClr val="17453A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SzPct val="65000"/>
        <a:buFontTx/>
        <a:buBlip>
          <a:blip r:embed="rId15"/>
        </a:buBlip>
        <a:defRPr sz="2000" kern="1200">
          <a:solidFill>
            <a:srgbClr val="17453A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SzPct val="60000"/>
        <a:buFontTx/>
        <a:buBlip>
          <a:blip r:embed="rId14"/>
        </a:buBlip>
        <a:defRPr sz="2000" kern="1200">
          <a:solidFill>
            <a:srgbClr val="17453A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mtb@msu.ed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mattbrodhead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Matthew T. Brodhead, Ph.D., BCBA-D</a:t>
            </a:r>
          </a:p>
          <a:p>
            <a:r>
              <a:rPr lang="en-US" sz="2800" dirty="0">
                <a:solidFill>
                  <a:schemeClr val="tx1"/>
                </a:solidFill>
              </a:rPr>
              <a:t>Assistant Professor</a:t>
            </a:r>
          </a:p>
          <a:p>
            <a:r>
              <a:rPr lang="en-US" sz="2800" dirty="0">
                <a:solidFill>
                  <a:schemeClr val="tx1"/>
                </a:solidFill>
              </a:rPr>
              <a:t>Michigan State University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390" y="2814823"/>
            <a:ext cx="11327219" cy="1143000"/>
          </a:xfrm>
        </p:spPr>
        <p:txBody>
          <a:bodyPr>
            <a:noAutofit/>
          </a:bodyPr>
          <a:lstStyle/>
          <a:p>
            <a:r>
              <a:rPr lang="en-US" sz="3600" dirty="0"/>
              <a:t>Equity, Ethics, and Evolution of Autism Treatment Through On-Demand Caregiver Support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639" y="6483353"/>
            <a:ext cx="769743" cy="365125"/>
          </a:xfrm>
        </p:spPr>
        <p:txBody>
          <a:bodyPr/>
          <a:lstStyle/>
          <a:p>
            <a:fld id="{1602EDA0-A4E7-0947-80E2-80160A33E13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759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3E7A70-A859-4CB8-AFF5-9BF6DD00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A4C274-CDA4-410B-B2C2-52CC42D78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Allison White</a:t>
            </a:r>
          </a:p>
          <a:p>
            <a:r>
              <a:rPr lang="en-US" dirty="0"/>
              <a:t>Emma Sipila-Thomas</a:t>
            </a:r>
          </a:p>
          <a:p>
            <a:r>
              <a:rPr lang="en-US" dirty="0"/>
              <a:t>David Ray Miranda</a:t>
            </a:r>
          </a:p>
          <a:p>
            <a:r>
              <a:rPr lang="en-US" dirty="0"/>
              <a:t>Holly Long</a:t>
            </a:r>
          </a:p>
          <a:p>
            <a:r>
              <a:rPr lang="en-US" dirty="0"/>
              <a:t>Alexandria Thomas</a:t>
            </a:r>
          </a:p>
          <a:p>
            <a:r>
              <a:rPr lang="en-US" dirty="0"/>
              <a:t>Dr. David Cox</a:t>
            </a:r>
          </a:p>
          <a:p>
            <a:r>
              <a:rPr lang="en-US" dirty="0"/>
              <a:t>Dr. Josh Plavnick</a:t>
            </a:r>
          </a:p>
          <a:p>
            <a:r>
              <a:rPr lang="en-US" dirty="0"/>
              <a:t>Dr. Marisa Fisher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18DDFA-3150-4521-96E4-E733257FA3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A78D44-8B18-114E-A7D3-676351C60E3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253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074" name="Picture 2" descr="Image result for msu camp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5" y="1915886"/>
            <a:ext cx="3637283" cy="242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msu footb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879" y="1915886"/>
            <a:ext cx="3652198" cy="242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red cedar michigan sta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790" y="1915886"/>
            <a:ext cx="4311179" cy="242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spartans wi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053" y="5050410"/>
            <a:ext cx="9237648" cy="7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61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35CC6-A59C-4A6F-87F4-31157E157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88C938-B772-4D7D-B48E-D438BD862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988" y="136234"/>
            <a:ext cx="7580792" cy="302454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EBAD4C-6B96-4545-ADE2-8A8DEFF1A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987" y="3284458"/>
            <a:ext cx="7580793" cy="3437307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7195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395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10938-66DA-45F2-A4ED-DB1120AFE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b="1" i="1" dirty="0">
                <a:solidFill>
                  <a:schemeClr val="bg1"/>
                </a:solidFill>
                <a:latin typeface="+mj-lt"/>
              </a:rPr>
              <a:t>The COVID-19 Pandemic has asked the field of ABA to change the way it does business</a:t>
            </a:r>
          </a:p>
        </p:txBody>
      </p:sp>
    </p:spTree>
    <p:extLst>
      <p:ext uri="{BB962C8B-B14F-4D97-AF65-F5344CB8AC3E}">
        <p14:creationId xmlns:p14="http://schemas.microsoft.com/office/powerpoint/2010/main" val="882562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EF4F-609C-44B7-A935-77F25406D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of COVID-19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97110-A5C0-41DC-897C-86578AF7D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COVID-19 has brought tremendous challenges to people with autism and their families.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79392-D772-46BA-ADDA-E3A4ED75B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6BC107-A861-4C1C-B401-FBCA74A90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226" y="2904569"/>
            <a:ext cx="9410699" cy="330004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C3FC72-66D4-4294-93F0-88C7C4AC8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963" y="2675127"/>
            <a:ext cx="9410699" cy="343614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8182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6BF04-C42D-45B3-93C8-76612200A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D88542-91DC-48CF-A72B-8BF4AA494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131" y="875489"/>
            <a:ext cx="8525738" cy="468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69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63F06-AB24-4A3D-8D44-F2064E8E7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of COVID-19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9AB1A-1115-471D-96E8-FC5421BFE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with autism are at greater risk of negative outcomes resulting from COVID-19 due to </a:t>
            </a:r>
          </a:p>
          <a:p>
            <a:pPr lvl="1"/>
            <a:r>
              <a:rPr lang="en-US" dirty="0"/>
              <a:t>greater healthcare and mental health needs, as well as </a:t>
            </a:r>
          </a:p>
          <a:p>
            <a:pPr lvl="1"/>
            <a:r>
              <a:rPr lang="en-US" dirty="0"/>
              <a:t>reliance on community-based services (</a:t>
            </a:r>
            <a:r>
              <a:rPr lang="en-US" dirty="0" err="1"/>
              <a:t>Aishworiya</a:t>
            </a:r>
            <a:r>
              <a:rPr lang="en-US" dirty="0"/>
              <a:t> &amp; Kang, in press).</a:t>
            </a:r>
          </a:p>
          <a:p>
            <a:r>
              <a:rPr lang="en-US" dirty="0"/>
              <a:t>Recent research suggests that people with intellectual and developmental disabilities have the third highest risk of dying from COVID-19 (FAIR Health, 2020).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C288C-784C-4B96-839D-8C701695B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80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668CA-6A75-4A17-8DF2-6E38C2F9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Caregivers are Tired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711C-E570-4578-AFEE-2DE2C0FAC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majority of caregivers are not trained to use evidence-based supports (</a:t>
            </a:r>
            <a:r>
              <a:rPr lang="en-US" dirty="0" err="1"/>
              <a:t>Unholz</a:t>
            </a:r>
            <a:r>
              <a:rPr lang="en-US" dirty="0"/>
              <a:t>-Bowden et al., 2020) and are not adequately prepared to fill the role of a teacher's aide to support their child’s access to online instruction.</a:t>
            </a:r>
          </a:p>
          <a:p>
            <a:endParaRPr lang="en-US" dirty="0"/>
          </a:p>
          <a:p>
            <a:r>
              <a:rPr lang="en-US" dirty="0"/>
              <a:t>A recent study by Asbury et al. (in press) found caregivers experienced feelings of loss and worry, and displayed changes in their mood and behavioral patterns.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1D30A-438D-4717-9EF7-75A5C9DFF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563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90647-3A96-4F65-BC0D-1F49B7A79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CB845A-F7E9-421E-B1DE-F1E931CC7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87" y="71437"/>
            <a:ext cx="9267825" cy="6715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639DD3-A3CF-433B-BD0F-F1B872698F9D}"/>
              </a:ext>
            </a:extLst>
          </p:cNvPr>
          <p:cNvSpPr txBox="1"/>
          <p:nvPr/>
        </p:nvSpPr>
        <p:spPr>
          <a:xfrm>
            <a:off x="242888" y="6476681"/>
            <a:ext cx="3052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Manning et al. (in press).</a:t>
            </a:r>
          </a:p>
        </p:txBody>
      </p:sp>
    </p:spTree>
    <p:extLst>
      <p:ext uri="{BB962C8B-B14F-4D97-AF65-F5344CB8AC3E}">
        <p14:creationId xmlns:p14="http://schemas.microsoft.com/office/powerpoint/2010/main" val="2423192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3CF02-03E5-4BE1-9A4B-15E550E98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Problem of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BFC8A-0C87-4051-8A91-C9CED8E3B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systems are not designed to support families in a time of crisis (e.g., the COVID-19 pandemic).</a:t>
            </a:r>
          </a:p>
          <a:p>
            <a:r>
              <a:rPr lang="en-US" dirty="0"/>
              <a:t>For those who have had services (pre-pandemic), </a:t>
            </a:r>
          </a:p>
          <a:p>
            <a:pPr lvl="1"/>
            <a:r>
              <a:rPr lang="en-US" dirty="0"/>
              <a:t>Reliance on in-person services</a:t>
            </a:r>
          </a:p>
          <a:p>
            <a:pPr lvl="2"/>
            <a:r>
              <a:rPr lang="en-US" dirty="0"/>
              <a:t>Little foresight or vision in adaptive or dynamic models</a:t>
            </a:r>
          </a:p>
          <a:p>
            <a:pPr lvl="1"/>
            <a:r>
              <a:rPr lang="en-US" dirty="0"/>
              <a:t>Reliance on models that are comprehensive vs focused behavioral interventions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DD7CF-4929-4C80-81BE-8314DF9E5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75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8F4F7-23C7-40D3-BEA3-A0277D7B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F5485-E8F7-4FD0-B915-E147622C7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During Phase 1 (see </a:t>
            </a:r>
            <a:r>
              <a:rPr lang="en-US" dirty="0" err="1"/>
              <a:t>Migus</a:t>
            </a:r>
            <a:r>
              <a:rPr lang="en-US" dirty="0"/>
              <a:t> et al., 2020) of the pandemic, the ethical surrounding the continuation or postponement of ABA services were incredibly complex.</a:t>
            </a:r>
          </a:p>
          <a:p>
            <a:pPr lvl="1"/>
            <a:r>
              <a:rPr lang="en-US" dirty="0"/>
              <a:t>Little to no information about COVID-19, and testing and contact tracing infrastructure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6E7FB-B7C4-4384-9C85-CFE112CE5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313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6152A-0194-4575-BE11-044591F8A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8133E-D5AD-4133-849B-670101130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BACB’s March 19, 2020 Guidance:</a:t>
            </a:r>
          </a:p>
          <a:p>
            <a:pPr lvl="1"/>
            <a:r>
              <a:rPr lang="en-US" dirty="0"/>
              <a:t>“It is clear that the primary directive is to do no harm to clients.”</a:t>
            </a:r>
          </a:p>
          <a:p>
            <a:pPr lvl="2"/>
            <a:r>
              <a:rPr lang="en-US" dirty="0"/>
              <a:t>Nonmaleficence 	</a:t>
            </a:r>
          </a:p>
          <a:p>
            <a:pPr lvl="1"/>
            <a:r>
              <a:rPr lang="en-US" dirty="0"/>
              <a:t>Behavior analysts have a responsibility to operate in the best interest of clients (2.0)</a:t>
            </a:r>
          </a:p>
          <a:p>
            <a:pPr lvl="1"/>
            <a:r>
              <a:rPr lang="en-US" dirty="0"/>
              <a:t>Behavior analysts put the client's care above all others (2.04d)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8CBE6-9D88-488C-8C77-172439860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00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41C47-E5F2-46A3-B51C-D60D52B48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B5CCE7-79CA-42D3-B7EE-6572AA35F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131" y="268966"/>
            <a:ext cx="8939737" cy="285227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31DE94-A751-4DCD-B7C7-F4535A9C4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131" y="3373223"/>
            <a:ext cx="8939737" cy="334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8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9300E-B4FE-46F3-B137-D04176B79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C489F-FAD4-4F34-8841-8AE918A45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COVID-19 has a major impact on people with autism and their families.</a:t>
            </a:r>
          </a:p>
          <a:p>
            <a:r>
              <a:rPr lang="en-US" dirty="0"/>
              <a:t>Traditional modalities (i.e., face-to-face) for providing ABA services directly conflict with public health guidelines.</a:t>
            </a:r>
          </a:p>
          <a:p>
            <a:r>
              <a:rPr lang="en-US" dirty="0"/>
              <a:t>Ethical charge to “do no harm” is incredibly complex as “harm” can be characterized in multiple different ways.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806D2-8A70-436E-AF68-39D7D7211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71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395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7EB92F-0567-4441-B9F6-D9E2CA3EE010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rgbClr val="17453A"/>
                </a:solidFill>
                <a:latin typeface="Helvetica"/>
                <a:ea typeface="+mn-ea"/>
                <a:cs typeface="Helvetic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SzPct val="85000"/>
              <a:buFontTx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70000"/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SzPct val="65000"/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SzPct val="60000"/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200" b="1" i="1" dirty="0">
                <a:solidFill>
                  <a:schemeClr val="bg1"/>
                </a:solidFill>
                <a:latin typeface="+mj-lt"/>
              </a:rPr>
              <a:t>One solution: a case study in caregiver support</a:t>
            </a:r>
          </a:p>
        </p:txBody>
      </p:sp>
    </p:spTree>
    <p:extLst>
      <p:ext uri="{BB962C8B-B14F-4D97-AF65-F5344CB8AC3E}">
        <p14:creationId xmlns:p14="http://schemas.microsoft.com/office/powerpoint/2010/main" val="3916218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EF87-A453-483A-AF88-33F817E3C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Facilitating Effective Learning and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155C8-D58D-40C3-9B2F-EFF1F09BB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recommendation, in response to COVID-19, is to “accommodate children with developmental disabilities with targeted strategies to address their difficulties” (</a:t>
            </a:r>
            <a:r>
              <a:rPr lang="en-US" dirty="0" err="1"/>
              <a:t>Aishworiya</a:t>
            </a:r>
            <a:r>
              <a:rPr lang="en-US" dirty="0"/>
              <a:t> &amp; Kang, in press, p. 3).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5EE58-FEA5-4057-B00C-1CC9645BE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82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B4B40A-C2CC-4610-B380-9AB11D95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Spartan Caregiver Support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E3DB9D-E7EF-4BF1-B717-317141C87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Spartan Caregiver Support began in early April, 2020 in response to Governor Whitmer’s Stay-at-Home Order.</a:t>
            </a:r>
          </a:p>
          <a:p>
            <a:endParaRPr lang="en-US" u="sng" dirty="0"/>
          </a:p>
          <a:p>
            <a:r>
              <a:rPr lang="en-US" u="sng" dirty="0"/>
              <a:t>Purpose</a:t>
            </a:r>
            <a:r>
              <a:rPr lang="en-US" dirty="0"/>
              <a:t>: </a:t>
            </a:r>
            <a:r>
              <a:rPr lang="en-US" i="1" dirty="0"/>
              <a:t>to help caregivers address social or behavioral challenges through phone or video-chat technology.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8F8A37-2310-40E5-AA89-34383F43E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A78D44-8B18-114E-A7D3-676351C60E3C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992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07ED60-DF10-499B-8B3B-2124FEA49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Spartan Caregiver Support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B5F952-867A-4F2B-A7F1-11F9FF7AC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data reflect outcomes between April 1 and June 1, which reflects most of the time Michigan’s Stay-at-Home Order was in effect.</a:t>
            </a:r>
          </a:p>
          <a:p>
            <a:endParaRPr lang="en-US" dirty="0"/>
          </a:p>
          <a:p>
            <a:r>
              <a:rPr lang="en-US" dirty="0"/>
              <a:t>The project is still ongoing.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F2E667-4818-4760-8A93-FDC933A0E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A78D44-8B18-114E-A7D3-676351C60E3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83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86A0C-EE35-4146-98FE-22862C4B6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7027A7-C0BA-4FE4-A444-63D2B5101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00" y="371730"/>
            <a:ext cx="10770635" cy="610495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BBC72B-EA1C-4CE4-885D-C4F6B6744DEC}"/>
              </a:ext>
            </a:extLst>
          </p:cNvPr>
          <p:cNvCxnSpPr>
            <a:cxnSpLocks/>
          </p:cNvCxnSpPr>
          <p:nvPr/>
        </p:nvCxnSpPr>
        <p:spPr>
          <a:xfrm flipV="1">
            <a:off x="5217348" y="1468877"/>
            <a:ext cx="0" cy="496111"/>
          </a:xfrm>
          <a:prstGeom prst="line">
            <a:avLst/>
          </a:prstGeom>
          <a:ln w="44450">
            <a:solidFill>
              <a:srgbClr val="FF0000"/>
            </a:solidFill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44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30AB7-E7CB-43D8-88D1-B2745E23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Provided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7521B-43EB-42C7-8412-3822BE5B0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provide free </a:t>
            </a:r>
            <a:r>
              <a:rPr lang="en-US" u="sng" dirty="0"/>
              <a:t>focused</a:t>
            </a:r>
            <a:r>
              <a:rPr lang="en-US" dirty="0"/>
              <a:t> support in the following areas:</a:t>
            </a:r>
          </a:p>
          <a:p>
            <a:pPr lvl="1"/>
            <a:r>
              <a:rPr lang="en-US" dirty="0"/>
              <a:t>Behavioral concerns, such as tantrums and meltdowns</a:t>
            </a:r>
          </a:p>
          <a:p>
            <a:pPr lvl="1"/>
            <a:r>
              <a:rPr lang="en-US" dirty="0"/>
              <a:t>Communication difficulties, such as difficulty expressing wants and needs</a:t>
            </a:r>
          </a:p>
          <a:p>
            <a:pPr lvl="1"/>
            <a:r>
              <a:rPr lang="en-US" dirty="0"/>
              <a:t>Daily schedules and routines, such as completing a list of chores and brushing one’s teeth</a:t>
            </a:r>
          </a:p>
          <a:p>
            <a:pPr lvl="1"/>
            <a:r>
              <a:rPr lang="en-US" dirty="0"/>
              <a:t>Sleep concerns, if those concerns have a behavioral (and not a medical) cause</a:t>
            </a:r>
          </a:p>
          <a:p>
            <a:pPr lvl="1"/>
            <a:r>
              <a:rPr lang="en-US" dirty="0"/>
              <a:t>Getting along with family members, such as siblings and cousins</a:t>
            </a:r>
          </a:p>
          <a:p>
            <a:pPr lvl="1"/>
            <a:r>
              <a:rPr lang="en-US" dirty="0"/>
              <a:t>Following rules and expectations, such as following a caregiver’s instructions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B34E1-4645-4F27-8595-2E48A1E57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277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C1A89-069D-4899-8D76-8963E1E7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Repertoire of Problem Solving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2394B-7DCE-4784-8635-D7828C2EA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brief nature of our interactions required a certain set of skills to quicky</a:t>
            </a:r>
          </a:p>
          <a:p>
            <a:pPr lvl="1"/>
            <a:r>
              <a:rPr lang="en-US" dirty="0"/>
              <a:t>Identify the problem</a:t>
            </a:r>
          </a:p>
          <a:p>
            <a:pPr lvl="1"/>
            <a:r>
              <a:rPr lang="en-US" dirty="0"/>
              <a:t>Generate a potential solution</a:t>
            </a:r>
          </a:p>
          <a:p>
            <a:pPr lvl="1"/>
            <a:r>
              <a:rPr lang="en-US" dirty="0"/>
              <a:t>Seek caregiver feedback on feasibility</a:t>
            </a:r>
          </a:p>
          <a:p>
            <a:pPr lvl="1"/>
            <a:r>
              <a:rPr lang="en-US" dirty="0"/>
              <a:t>Provide written notes and suggestions to guide caregiver implementation</a:t>
            </a:r>
          </a:p>
          <a:p>
            <a:r>
              <a:rPr lang="en-US" dirty="0"/>
              <a:t>Ethically justifiable given the circumstances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10571-B82A-4BC9-A771-DC6E81231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761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CE0FE-DDFA-470E-8D70-9B341E8137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92A49F-6ACA-43FE-8081-B41AD1835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662" y="86926"/>
            <a:ext cx="8182676" cy="6684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19FFA0-8919-46A8-A327-ABDE5BA812A5}"/>
              </a:ext>
            </a:extLst>
          </p:cNvPr>
          <p:cNvSpPr txBox="1"/>
          <p:nvPr/>
        </p:nvSpPr>
        <p:spPr>
          <a:xfrm>
            <a:off x="-41968" y="6617184"/>
            <a:ext cx="1814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Brodhead et al. (2018)</a:t>
            </a:r>
          </a:p>
        </p:txBody>
      </p:sp>
    </p:spTree>
    <p:extLst>
      <p:ext uri="{BB962C8B-B14F-4D97-AF65-F5344CB8AC3E}">
        <p14:creationId xmlns:p14="http://schemas.microsoft.com/office/powerpoint/2010/main" val="540817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E24D0-4397-4F57-A4A2-A42397F2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8E576-D913-4BD6-842D-20CEB3391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Though our program is primarily designated as “service” oriented, we have standing approval from MSU’s IRB to conduct our work under the umbrella of research (9.02).</a:t>
            </a:r>
          </a:p>
          <a:p>
            <a:pPr lvl="1"/>
            <a:r>
              <a:rPr lang="en-US" dirty="0"/>
              <a:t>Provides protections to caregivers as active participants in human subjects research.</a:t>
            </a:r>
          </a:p>
          <a:p>
            <a:r>
              <a:rPr lang="en-US" dirty="0"/>
              <a:t>Through our roles at MSU, we are mandated reporters, also providing protections to children being cared for by caregivers (9.01).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E06DC-2181-4623-8786-7CFDD1366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42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2617-EF83-4EBD-8ED8-B7C7925F3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CBBAF1-7289-46BA-9F21-CEB6031272DF}"/>
              </a:ext>
            </a:extLst>
          </p:cNvPr>
          <p:cNvSpPr/>
          <p:nvPr/>
        </p:nvSpPr>
        <p:spPr>
          <a:xfrm>
            <a:off x="4475165" y="1669414"/>
            <a:ext cx="3453319" cy="680937"/>
          </a:xfrm>
          <a:prstGeom prst="rect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Visit program Web Site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AFEB8F-3CCF-47D0-8404-B9BDDB55C01C}"/>
              </a:ext>
            </a:extLst>
          </p:cNvPr>
          <p:cNvSpPr/>
          <p:nvPr/>
        </p:nvSpPr>
        <p:spPr>
          <a:xfrm>
            <a:off x="4475165" y="2677527"/>
            <a:ext cx="3453319" cy="680937"/>
          </a:xfrm>
          <a:prstGeom prst="rect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Sign up for listserv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3F32BE-30C0-4273-83A7-E5B2396164D2}"/>
              </a:ext>
            </a:extLst>
          </p:cNvPr>
          <p:cNvCxnSpPr>
            <a:endCxn id="6" idx="0"/>
          </p:cNvCxnSpPr>
          <p:nvPr/>
        </p:nvCxnSpPr>
        <p:spPr>
          <a:xfrm>
            <a:off x="6201824" y="2350351"/>
            <a:ext cx="1" cy="3271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B1502EB-F029-4E7C-9727-720C7C677D45}"/>
              </a:ext>
            </a:extLst>
          </p:cNvPr>
          <p:cNvSpPr/>
          <p:nvPr/>
        </p:nvSpPr>
        <p:spPr>
          <a:xfrm>
            <a:off x="4475165" y="3683698"/>
            <a:ext cx="3453319" cy="680937"/>
          </a:xfrm>
          <a:prstGeom prst="rect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Receive weekly e-mails with scheduling information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6D400BB-72B6-4BDB-BAA6-F5470F6CD372}"/>
              </a:ext>
            </a:extLst>
          </p:cNvPr>
          <p:cNvCxnSpPr>
            <a:endCxn id="8" idx="0"/>
          </p:cNvCxnSpPr>
          <p:nvPr/>
        </p:nvCxnSpPr>
        <p:spPr>
          <a:xfrm>
            <a:off x="6201824" y="3356522"/>
            <a:ext cx="1" cy="3271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5AAE9BD-0A28-4779-9DAE-122A1B8CB7B6}"/>
              </a:ext>
            </a:extLst>
          </p:cNvPr>
          <p:cNvSpPr/>
          <p:nvPr/>
        </p:nvSpPr>
        <p:spPr>
          <a:xfrm>
            <a:off x="4475164" y="4689869"/>
            <a:ext cx="3453319" cy="680937"/>
          </a:xfrm>
          <a:prstGeom prst="rect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Schedule meeting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16E173-E086-41AC-85E4-DE5E73499B01}"/>
              </a:ext>
            </a:extLst>
          </p:cNvPr>
          <p:cNvSpPr/>
          <p:nvPr/>
        </p:nvSpPr>
        <p:spPr>
          <a:xfrm>
            <a:off x="4475163" y="5696040"/>
            <a:ext cx="3453319" cy="680937"/>
          </a:xfrm>
          <a:prstGeom prst="rect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Have meeting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8DD9C83-D11E-44CC-81AF-025EBA5A2929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6201824" y="4364635"/>
            <a:ext cx="1" cy="3252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A786D0-FB3F-44B4-BAFD-CE3BA4D50732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6201823" y="5370806"/>
            <a:ext cx="1" cy="3252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0041BBB8-B4C6-4333-9453-B10515D85880}"/>
              </a:ext>
            </a:extLst>
          </p:cNvPr>
          <p:cNvCxnSpPr>
            <a:stCxn id="11" idx="2"/>
            <a:endCxn id="8" idx="3"/>
          </p:cNvCxnSpPr>
          <p:nvPr/>
        </p:nvCxnSpPr>
        <p:spPr>
          <a:xfrm rot="5400000" flipH="1" flipV="1">
            <a:off x="5888748" y="4337241"/>
            <a:ext cx="2352810" cy="1726661"/>
          </a:xfrm>
          <a:prstGeom prst="bentConnector4">
            <a:avLst>
              <a:gd name="adj1" fmla="val -9716"/>
              <a:gd name="adj2" fmla="val 176901"/>
            </a:avLst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54D6CEA-B40C-4EA4-B5EF-AF467052E19C}"/>
              </a:ext>
            </a:extLst>
          </p:cNvPr>
          <p:cNvSpPr/>
          <p:nvPr/>
        </p:nvSpPr>
        <p:spPr>
          <a:xfrm rot="5400000">
            <a:off x="7265391" y="4974396"/>
            <a:ext cx="3453319" cy="680937"/>
          </a:xfrm>
          <a:prstGeom prst="rect">
            <a:avLst/>
          </a:prstGeom>
          <a:noFill/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Follow-up recommendations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and notes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AAFAF546-D54C-4426-8BB9-778EF8660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Recruitment</a:t>
            </a:r>
          </a:p>
        </p:txBody>
      </p:sp>
    </p:spTree>
    <p:extLst>
      <p:ext uri="{BB962C8B-B14F-4D97-AF65-F5344CB8AC3E}">
        <p14:creationId xmlns:p14="http://schemas.microsoft.com/office/powerpoint/2010/main" val="6772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D5D5D0B-089C-4BE9-A6EA-F2696F88A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 and Setting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FF6BA2-730B-491B-B30F-222F1AB4E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Participants: 17</a:t>
            </a:r>
          </a:p>
          <a:p>
            <a:pPr lvl="1"/>
            <a:r>
              <a:rPr lang="en-US" dirty="0"/>
              <a:t>Reside within State of Michigan</a:t>
            </a:r>
          </a:p>
          <a:p>
            <a:pPr lvl="1"/>
            <a:r>
              <a:rPr lang="en-US" dirty="0"/>
              <a:t>Over age 18</a:t>
            </a:r>
          </a:p>
          <a:p>
            <a:pPr lvl="1"/>
            <a:r>
              <a:rPr lang="en-US" dirty="0"/>
              <a:t>Caregiver of person with autism (broadly defined)</a:t>
            </a:r>
          </a:p>
          <a:p>
            <a:pPr lvl="1"/>
            <a:r>
              <a:rPr lang="en-US" dirty="0"/>
              <a:t>Most families were not currently receiving ABA services</a:t>
            </a:r>
          </a:p>
          <a:p>
            <a:r>
              <a:rPr lang="en-US" dirty="0"/>
              <a:t>Setting: Zoom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694773-4DB0-47C5-A78B-E8F66462D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A78D44-8B18-114E-A7D3-676351C60E3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9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22CB0-EC4B-4159-9BC1-683579965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4BF8F6-190B-4BD9-BD15-3C7B450B2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00" y="1088362"/>
            <a:ext cx="5303212" cy="40657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22AE9-1E2B-451C-B0EE-482A23B29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81377"/>
            <a:ext cx="5196055" cy="407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1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B251D-B57C-4CB0-BC0B-22E2A6C38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B3210-6CE7-499D-AD74-1F20E5A67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Analysis is rooted in phenomenography, an empirically based methodology that seeks to understand by analyzing descriptions of participant experiences (</a:t>
            </a:r>
            <a:r>
              <a:rPr lang="en-US" dirty="0" err="1"/>
              <a:t>Bazeley</a:t>
            </a:r>
            <a:r>
              <a:rPr lang="en-US" dirty="0"/>
              <a:t>, 2013). </a:t>
            </a:r>
          </a:p>
          <a:p>
            <a:r>
              <a:rPr lang="en-US" dirty="0"/>
              <a:t>Cycles of coding:</a:t>
            </a:r>
          </a:p>
          <a:p>
            <a:pPr lvl="1"/>
            <a:r>
              <a:rPr lang="en-US" dirty="0"/>
              <a:t>First cycle: descriptive coding (</a:t>
            </a:r>
            <a:r>
              <a:rPr lang="en-US" dirty="0" err="1"/>
              <a:t>Bazeley</a:t>
            </a:r>
            <a:r>
              <a:rPr lang="en-US" dirty="0"/>
              <a:t>, 2013; </a:t>
            </a:r>
            <a:r>
              <a:rPr lang="en-US" dirty="0" err="1"/>
              <a:t>Saldaña</a:t>
            </a:r>
            <a:r>
              <a:rPr lang="en-US" dirty="0"/>
              <a:t>, 2016)</a:t>
            </a:r>
          </a:p>
          <a:p>
            <a:pPr lvl="1"/>
            <a:r>
              <a:rPr lang="en-US" dirty="0"/>
              <a:t>Second cycle: focused coding (</a:t>
            </a:r>
            <a:r>
              <a:rPr lang="en-US" dirty="0" err="1"/>
              <a:t>Saldaña</a:t>
            </a:r>
            <a:r>
              <a:rPr lang="en-US" dirty="0"/>
              <a:t>, 2016)</a:t>
            </a:r>
          </a:p>
          <a:p>
            <a:pPr lvl="1"/>
            <a:r>
              <a:rPr lang="en-US" dirty="0"/>
              <a:t>Post-coding: trinity focusing strategy (</a:t>
            </a:r>
            <a:r>
              <a:rPr lang="en-US" dirty="0" err="1"/>
              <a:t>Saldaña</a:t>
            </a:r>
            <a:r>
              <a:rPr lang="en-US" dirty="0"/>
              <a:t>, 2016)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C6E8A-86B8-4151-BED4-3E4D18639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424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682F1-5532-4D1C-84AA-285BD3996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547C0C-CAFD-48F5-AC21-86498413B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662" y="66675"/>
            <a:ext cx="7686675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4742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7641DF-5505-44F4-9186-86721405BB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A78D44-8B18-114E-A7D3-676351C60E3C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CAD831-CE25-4F9B-ACD0-A9906594B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620" y="672556"/>
            <a:ext cx="10060760" cy="509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82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41BEE-2295-4813-A58C-8E117C9FC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1FDCD9-0360-475F-9C05-2B9B11FE5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08" y="1991737"/>
            <a:ext cx="10472243" cy="40101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C6FABD-6E67-4373-B575-B420F67B0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47" y="907703"/>
            <a:ext cx="10810445" cy="101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945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B6032-1CE1-4928-A0DA-B187CA1D2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Focused Interventions Prescribed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5FC80-00DB-408A-BC35-40E7B402C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Differential reinforcement of alternative behavior</a:t>
            </a:r>
          </a:p>
          <a:p>
            <a:r>
              <a:rPr lang="en-US" dirty="0"/>
              <a:t>Visual schedules</a:t>
            </a:r>
          </a:p>
          <a:p>
            <a:r>
              <a:rPr lang="en-US" dirty="0"/>
              <a:t>Establishing routine</a:t>
            </a:r>
          </a:p>
          <a:p>
            <a:r>
              <a:rPr lang="en-US" dirty="0"/>
              <a:t>Follow through on requests</a:t>
            </a:r>
          </a:p>
          <a:p>
            <a:r>
              <a:rPr lang="en-US" dirty="0"/>
              <a:t>Signaled changes in activities</a:t>
            </a:r>
          </a:p>
          <a:p>
            <a:r>
              <a:rPr lang="en-US" dirty="0"/>
              <a:t>Signaled availability of reinforcement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21341-EAF9-4E90-A223-D3982A73AC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321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C1EFD-86AD-4B31-B688-8DB3167F3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0E4504-4BF6-4005-8085-A392005B1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567" y="0"/>
            <a:ext cx="5992865" cy="6858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3221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395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7EB92F-0567-4441-B9F6-D9E2CA3EE010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rgbClr val="17453A"/>
                </a:solidFill>
                <a:latin typeface="Helvetica"/>
                <a:ea typeface="+mn-ea"/>
                <a:cs typeface="Helvetic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SzPct val="85000"/>
              <a:buFontTx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70000"/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SzPct val="65000"/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SzPct val="60000"/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200" b="1" i="1" dirty="0">
                <a:solidFill>
                  <a:schemeClr val="bg1"/>
                </a:solidFill>
                <a:latin typeface="+mj-lt"/>
              </a:rPr>
              <a:t>Case study implications</a:t>
            </a:r>
          </a:p>
        </p:txBody>
      </p:sp>
    </p:spTree>
    <p:extLst>
      <p:ext uri="{BB962C8B-B14F-4D97-AF65-F5344CB8AC3E}">
        <p14:creationId xmlns:p14="http://schemas.microsoft.com/office/powerpoint/2010/main" val="25184220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BAF25-E71D-4341-B0B4-30C9653FC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Implication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D3BA0-BCC8-45EB-87EF-57FE5C488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With our program, we demonstrated a potential framework for on-demand focused support.</a:t>
            </a:r>
          </a:p>
          <a:p>
            <a:endParaRPr lang="en-US" dirty="0"/>
          </a:p>
          <a:p>
            <a:r>
              <a:rPr lang="en-US" dirty="0"/>
              <a:t>Similar to a brief visit to a primary care physician for an acute matter where a problem is identified and a solution is prescribed.</a:t>
            </a:r>
          </a:p>
          <a:p>
            <a:endParaRPr lang="en-US" dirty="0"/>
          </a:p>
          <a:p>
            <a:r>
              <a:rPr lang="en-US" dirty="0"/>
              <a:t>This kind of service delivery could solve some of the issues we have been seeing pre-pandemic, related to </a:t>
            </a:r>
            <a:r>
              <a:rPr lang="en-US" u="sng" dirty="0"/>
              <a:t>access to services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74F9E-7464-480E-B179-AF5160794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754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51F3-21A9-4FE3-B161-59419CE92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Problems with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27909-94DC-4BB2-BB5A-866D7183C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 #1: Access via geographical location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Problem #2: Access via our field’s reliance on comprehensive interventions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E10B7-38B3-4636-B085-C17DC609C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4178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31677-5B99-429F-AE5C-5B72BE01B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#1: Access via 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4BD70-F7DF-458A-84C1-D88AB6E0A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have access to services, the system we have established has primarily privileged those with geographical location or the financial means to travel.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6E197-0C93-4469-A35F-58A91F7817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8468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BB2BA-1D31-4A7D-AAD3-1468C1FAD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67F91A-65AB-4869-BE0C-EA6089B86EDB}"/>
              </a:ext>
            </a:extLst>
          </p:cNvPr>
          <p:cNvSpPr txBox="1"/>
          <p:nvPr/>
        </p:nvSpPr>
        <p:spPr>
          <a:xfrm>
            <a:off x="95429" y="6278136"/>
            <a:ext cx="2720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 err="1"/>
              <a:t>Drahota</a:t>
            </a:r>
            <a:r>
              <a:rPr lang="en-US" dirty="0"/>
              <a:t> et al. (2020).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1B190C-DFA8-455A-A7E2-E4BDAD17E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367" y="0"/>
            <a:ext cx="6850085" cy="616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585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AC9E2-1D9D-417C-A4FB-E91B90E8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#2: Access via Reliance on Comprehensive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798E8-604C-4784-A3BC-4086900E9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Wait-list system to receive comprehensive interventions further prevents families from accessing services.</a:t>
            </a:r>
          </a:p>
          <a:p>
            <a:r>
              <a:rPr lang="en-US" dirty="0"/>
              <a:t>Many children and families may not require comprehensive services, and therefore are not able to access, or do not seek, ABA services.</a:t>
            </a:r>
          </a:p>
          <a:p>
            <a:pPr lvl="1"/>
            <a:r>
              <a:rPr lang="en-US" dirty="0"/>
              <a:t>These families, then, have little to no way to benefit from what we do.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CD71D-0752-4C41-BAB5-497924037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551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7C6616-2F9A-4F02-A46B-EC6520E4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Increase Access Overall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EC79CF-7C6E-4C6E-BFA4-907011360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Addressing the before-mentioned problems will likely increases access to ABA services to people with autism and their families</a:t>
            </a:r>
          </a:p>
          <a:p>
            <a:pPr lvl="1"/>
            <a:r>
              <a:rPr lang="en-US" dirty="0"/>
              <a:t>We are morally obligated to do this</a:t>
            </a:r>
          </a:p>
          <a:p>
            <a:pPr lvl="2"/>
            <a:r>
              <a:rPr lang="en-US" dirty="0"/>
              <a:t>By adopting a utilitarian approach, to maximize the good while reducing the bad (Brodhead, Cox, &amp; Quigley, 2018). </a:t>
            </a:r>
          </a:p>
          <a:p>
            <a:pPr lvl="1"/>
            <a:r>
              <a:rPr lang="en-US" dirty="0"/>
              <a:t>Are we professionally obligated (e.g., via the BACB Code)? </a:t>
            </a:r>
          </a:p>
          <a:p>
            <a:pPr lvl="2"/>
            <a:r>
              <a:rPr lang="en-US" dirty="0"/>
              <a:t>Most likely the answer is no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460C8D-DE1F-4B9C-B8A0-9A5A40176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A78D44-8B18-114E-A7D3-676351C60E3C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578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395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7EB92F-0567-4441-B9F6-D9E2CA3EE010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rgbClr val="17453A"/>
                </a:solidFill>
                <a:latin typeface="Helvetica"/>
                <a:ea typeface="+mn-ea"/>
                <a:cs typeface="Helvetic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SzPct val="85000"/>
              <a:buFontTx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70000"/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SzPct val="65000"/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SzPct val="60000"/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200" b="1" i="1" dirty="0">
                <a:solidFill>
                  <a:schemeClr val="bg1"/>
                </a:solidFill>
                <a:latin typeface="+mj-lt"/>
              </a:rPr>
              <a:t>A call to action</a:t>
            </a:r>
          </a:p>
        </p:txBody>
      </p:sp>
    </p:spTree>
    <p:extLst>
      <p:ext uri="{BB962C8B-B14F-4D97-AF65-F5344CB8AC3E}">
        <p14:creationId xmlns:p14="http://schemas.microsoft.com/office/powerpoint/2010/main" val="22643853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E2578-8590-4F0A-A267-CD1CC318D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How sad is it that it took a pandemic for our field to establish an infrastructure to provide remote and more  widespread behavioral services?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CEA5F-34A2-4659-9EFF-FF74D830E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87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C064-D5A9-46FC-AA96-487C961D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 to Scale Telehealth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823B4-445E-4B75-81FC-282D51436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that we have responded to the consumers receiving services prior to the pandemic, it is long over-due that we consider those who are currently beyond our geographical reach.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FF65A-2B37-4BF0-A35C-8E3201C0B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8325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1A3C-1BCB-4EF7-ACAF-277B5D53A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On-Demand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D2288-D106-487C-AF3C-D85C3781C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Develop infrastructure to support focused needs on-demand.</a:t>
            </a:r>
          </a:p>
          <a:p>
            <a:pPr lvl="1"/>
            <a:r>
              <a:rPr lang="en-US" dirty="0"/>
              <a:t>This can begin with people on your waitlist.</a:t>
            </a:r>
          </a:p>
          <a:p>
            <a:r>
              <a:rPr lang="en-US" dirty="0"/>
              <a:t>Infrastructure may include</a:t>
            </a:r>
          </a:p>
          <a:p>
            <a:pPr lvl="1"/>
            <a:r>
              <a:rPr lang="en-US" dirty="0"/>
              <a:t>Process for intake and handling needs of each call or case</a:t>
            </a:r>
          </a:p>
          <a:p>
            <a:pPr lvl="1"/>
            <a:r>
              <a:rPr lang="en-US" dirty="0"/>
              <a:t>Process for oversight of on-demand support systems</a:t>
            </a:r>
          </a:p>
          <a:p>
            <a:pPr lvl="1"/>
            <a:r>
              <a:rPr lang="en-US" dirty="0"/>
              <a:t>Identification of key competencies for providing on-demand support</a:t>
            </a:r>
          </a:p>
          <a:p>
            <a:pPr lvl="2"/>
            <a:r>
              <a:rPr lang="en-US" dirty="0"/>
              <a:t>Supervision and training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DE21F9-907E-416B-8203-403C20414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03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A61DC-D30B-4AFD-A1E2-F0FC006C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 to Focused Treatments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1DC8C-DCDE-4A70-8A57-F08BF9847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supporting children and families who require focused treatment in addressing specific challenges</a:t>
            </a:r>
          </a:p>
          <a:p>
            <a:pPr lvl="1"/>
            <a:r>
              <a:rPr lang="en-US" dirty="0"/>
              <a:t>These children and families may not otherwise require, or pursue, comprehensive services</a:t>
            </a:r>
          </a:p>
          <a:p>
            <a:pPr lvl="1"/>
            <a:r>
              <a:rPr lang="en-US" dirty="0"/>
              <a:t>This could be done via </a:t>
            </a:r>
            <a:r>
              <a:rPr lang="en-US" u="sng" dirty="0"/>
              <a:t>telehealth</a:t>
            </a:r>
          </a:p>
          <a:p>
            <a:pPr lvl="1"/>
            <a:r>
              <a:rPr lang="en-US" dirty="0"/>
              <a:t>This could be done to expand access to more consumers because it takes less time to do this vs. comprehensive treatment</a:t>
            </a:r>
          </a:p>
          <a:p>
            <a:pPr lvl="1"/>
            <a:r>
              <a:rPr lang="en-US" dirty="0"/>
              <a:t>Broaden the menu of services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C2CF6-94C4-4996-A2A1-A2F5D4DC7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0255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DE66-8150-458A-BE16-65C100588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Triaged Approach to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FAB59-C875-448F-B1B0-AD7ADB9B7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on-demand treatment model may allow for the opportunity to identify individuals who may require more intensive or comprehensive interventions.</a:t>
            </a:r>
          </a:p>
          <a:p>
            <a:pPr lvl="1"/>
            <a:r>
              <a:rPr lang="en-US" dirty="0"/>
              <a:t>This brings more consumers to our science, too!</a:t>
            </a:r>
          </a:p>
          <a:p>
            <a:r>
              <a:rPr lang="en-US" dirty="0"/>
              <a:t>By standardizing operating procedures, the professional may instead recommend an in-home or center-based consultation to better support the person with autism and their family.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64696-BF0C-4336-B8FB-5F29C72B9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3510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98C57-FD40-4A89-8074-A898F484F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Commitment to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9697D-9604-4DB7-9D25-C2B414209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ever forget the urgency to problem solve and generate solutions to complex problems that we all faced last March.</a:t>
            </a:r>
          </a:p>
          <a:p>
            <a:endParaRPr lang="en-US" dirty="0"/>
          </a:p>
          <a:p>
            <a:r>
              <a:rPr lang="en-US" dirty="0"/>
              <a:t>Carry that commitment and innovation forward, post-pandemic, to help people with autism, and their families, realize a better future.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324FD-3A3F-4DDB-A4B2-4A2E2211E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6494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/ralk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Questions?</a:t>
            </a:r>
          </a:p>
          <a:p>
            <a:r>
              <a:rPr lang="en-US" dirty="0"/>
              <a:t>Contact Dr. Matt Brodhead for more information</a:t>
            </a:r>
          </a:p>
          <a:p>
            <a:pPr lvl="1"/>
            <a:r>
              <a:rPr lang="en-US" dirty="0">
                <a:hlinkClick r:id="rId3"/>
              </a:rPr>
              <a:t>mtb@msu.edu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Visit </a:t>
            </a:r>
            <a:r>
              <a:rPr lang="en-US" dirty="0">
                <a:hlinkClick r:id="rId4"/>
              </a:rPr>
              <a:t>www.mattbrodhead.com</a:t>
            </a:r>
            <a:r>
              <a:rPr lang="en-US" dirty="0"/>
              <a:t> for a copy of this presentation, references, and additional materials!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01C9CEB-B99F-1248-AFD8-09903582A16B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61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College of Educ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llege of Educ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21379</TotalTime>
  <Words>1617</Words>
  <Application>Microsoft Office PowerPoint</Application>
  <PresentationFormat>Widescreen</PresentationFormat>
  <Paragraphs>224</Paragraphs>
  <Slides>48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Georgia</vt:lpstr>
      <vt:lpstr>Helvetica</vt:lpstr>
      <vt:lpstr>Vulf Mono</vt:lpstr>
      <vt:lpstr>College of Education</vt:lpstr>
      <vt:lpstr>1_College of Education</vt:lpstr>
      <vt:lpstr>Equity, Ethics, and Evolution of Autism Treatment Through On-Demand Caregiver Support</vt:lpstr>
      <vt:lpstr>Acknowledgements</vt:lpstr>
      <vt:lpstr>PowerPoint Presentation</vt:lpstr>
      <vt:lpstr>PowerPoint Presentation</vt:lpstr>
      <vt:lpstr>PowerPoint Presentation</vt:lpstr>
      <vt:lpstr>Challenges of COVID-19</vt:lpstr>
      <vt:lpstr>PowerPoint Presentation</vt:lpstr>
      <vt:lpstr>Challenges of COVID-19</vt:lpstr>
      <vt:lpstr>Caregivers are Tired</vt:lpstr>
      <vt:lpstr>PowerPoint Presentation</vt:lpstr>
      <vt:lpstr>A Problem of Design</vt:lpstr>
      <vt:lpstr>Ethical Issues</vt:lpstr>
      <vt:lpstr>Ethical Issues</vt:lpstr>
      <vt:lpstr>PowerPoint Presentation</vt:lpstr>
      <vt:lpstr>Summary</vt:lpstr>
      <vt:lpstr>PowerPoint Presentation</vt:lpstr>
      <vt:lpstr>Facilitating Effective Learning and Therapy</vt:lpstr>
      <vt:lpstr>Spartan Caregiver Support</vt:lpstr>
      <vt:lpstr>Spartan Caregiver Support</vt:lpstr>
      <vt:lpstr>PowerPoint Presentation</vt:lpstr>
      <vt:lpstr>Support Provided</vt:lpstr>
      <vt:lpstr>Repertoire of Problem Solving</vt:lpstr>
      <vt:lpstr>PowerPoint Presentation</vt:lpstr>
      <vt:lpstr>Liabilities</vt:lpstr>
      <vt:lpstr>Recruitment</vt:lpstr>
      <vt:lpstr>Participants and Setting</vt:lpstr>
      <vt:lpstr>PowerPoint Presentation</vt:lpstr>
      <vt:lpstr>Data Analysis</vt:lpstr>
      <vt:lpstr>PowerPoint Presentation</vt:lpstr>
      <vt:lpstr>PowerPoint Presentation</vt:lpstr>
      <vt:lpstr>PowerPoint Presentation</vt:lpstr>
      <vt:lpstr>Types of Focused Interventions Prescribed</vt:lpstr>
      <vt:lpstr>PowerPoint Presentation</vt:lpstr>
      <vt:lpstr>PowerPoint Presentation</vt:lpstr>
      <vt:lpstr>Primary Implication</vt:lpstr>
      <vt:lpstr>Two Problems with Access</vt:lpstr>
      <vt:lpstr>Problem #1: Access via Location</vt:lpstr>
      <vt:lpstr>PowerPoint Presentation</vt:lpstr>
      <vt:lpstr>Problem #2: Access via Reliance on Comprehensive Interventions</vt:lpstr>
      <vt:lpstr>Increase Access Overall</vt:lpstr>
      <vt:lpstr>PowerPoint Presentation</vt:lpstr>
      <vt:lpstr>PowerPoint Presentation</vt:lpstr>
      <vt:lpstr>Continue to Scale Telehealth Programs</vt:lpstr>
      <vt:lpstr>On-Demand Support</vt:lpstr>
      <vt:lpstr>Expand to Focused Treatments</vt:lpstr>
      <vt:lpstr>Triaged Approach to Care</vt:lpstr>
      <vt:lpstr>A Commitment to the Future</vt:lpstr>
      <vt:lpstr>/ralk</vt:lpstr>
    </vt:vector>
  </TitlesOfParts>
  <Manager>Nicole Geary</Manager>
  <Company>Michigan State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MSU College of Education Power Point Template</dc:title>
  <dc:subject/>
  <dc:creator>Anthony Cepak</dc:creator>
  <cp:keywords/>
  <dc:description/>
  <cp:lastModifiedBy>Brodhead, Matthew</cp:lastModifiedBy>
  <cp:revision>795</cp:revision>
  <cp:lastPrinted>2020-02-24T12:12:06Z</cp:lastPrinted>
  <dcterms:created xsi:type="dcterms:W3CDTF">2013-03-07T18:45:05Z</dcterms:created>
  <dcterms:modified xsi:type="dcterms:W3CDTF">2021-03-02T16:53:12Z</dcterms:modified>
  <cp:category/>
</cp:coreProperties>
</file>